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67" r:id="rId5"/>
  </p:sldMasterIdLst>
  <p:notesMasterIdLst>
    <p:notesMasterId r:id="rId7"/>
  </p:notesMasterIdLst>
  <p:handoutMasterIdLst>
    <p:handoutMasterId r:id="rId8"/>
  </p:handoutMasterIdLst>
  <p:sldIdLst>
    <p:sldId id="275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19" clrIdx="9"/>
  <p:cmAuthor id="3" name="Author" initials="A" lastIdx="1" clrIdx="3"/>
  <p:cmAuthor id="10" name="Murat Yildirim" initials="MY" lastIdx="9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ED45"/>
    <a:srgbClr val="7400BF"/>
    <a:srgbClr val="426BBA"/>
    <a:srgbClr val="EF9C00"/>
    <a:srgbClr val="DBD9CA"/>
    <a:srgbClr val="64ABAF"/>
    <a:srgbClr val="BAC4E3"/>
    <a:srgbClr val="B01C2E"/>
    <a:srgbClr val="739AB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38" autoAdjust="0"/>
    <p:restoredTop sz="72051" autoAdjust="0"/>
  </p:normalViewPr>
  <p:slideViewPr>
    <p:cSldViewPr snapToGrid="0">
      <p:cViewPr varScale="1">
        <p:scale>
          <a:sx n="144" d="100"/>
          <a:sy n="144" d="100"/>
        </p:scale>
        <p:origin x="2628" y="126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9300"/>
    </p:cViewPr>
  </p:sorterViewPr>
  <p:notesViewPr>
    <p:cSldViewPr>
      <p:cViewPr varScale="1">
        <p:scale>
          <a:sx n="148" d="100"/>
          <a:sy n="148" d="100"/>
        </p:scale>
        <p:origin x="-5480" y="-120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burden of disease in schizophrenia is substantial. The burden of schizophrenia is increasing due to aging and population growth which is particularly noted in middle-income countries. </a:t>
            </a:r>
            <a:endParaRPr lang="da-DK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C3A22-D2B2-4D4D-8881-E78FE694D820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011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13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51961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631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1929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5993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6353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924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0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4646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92506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84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858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78151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8858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074736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145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0358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8081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488463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1304894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6204878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6573997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660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4111734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4899059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660748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230760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0117069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437978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2609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7469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72874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9581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9914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82979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7157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4797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1" y="1300734"/>
            <a:ext cx="5445578" cy="1400794"/>
          </a:xfrm>
        </p:spPr>
        <p:txBody>
          <a:bodyPr anchor="t">
            <a:normAutofit/>
          </a:bodyPr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1" y="3846463"/>
            <a:ext cx="5445578" cy="818406"/>
          </a:xfrm>
        </p:spPr>
        <p:txBody>
          <a:bodyPr>
            <a:normAutofit/>
          </a:bodyPr>
          <a:lstStyle>
            <a:lvl1pPr marL="0" indent="0" algn="l">
              <a:buNone/>
              <a:defRPr sz="1350" b="1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rPr lang="en-US" smtClean="0">
                <a:solidFill>
                  <a:srgbClr val="B51C12"/>
                </a:solidFill>
              </a:rPr>
              <a:pPr/>
              <a:t>2/23/2022</a:t>
            </a:fld>
            <a:endParaRPr lang="en-US">
              <a:solidFill>
                <a:srgbClr val="B51C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3121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07501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30754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rPr lang="en-US" smtClean="0">
                <a:solidFill>
                  <a:srgbClr val="B51C12"/>
                </a:solidFill>
              </a:rPr>
              <a:pPr/>
              <a:t>2/23/2022</a:t>
            </a:fld>
            <a:endParaRPr lang="en-US">
              <a:solidFill>
                <a:srgbClr val="B51C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50862466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67313"/>
            <a:ext cx="7886700" cy="380784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12773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04175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out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72186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95083"/>
            <a:ext cx="8229600" cy="324256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63514" y="4654154"/>
            <a:ext cx="8516938" cy="447675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23874489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 subheading without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70622"/>
            <a:ext cx="8229600" cy="324000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200150"/>
            <a:ext cx="8229600" cy="3240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552105"/>
            <a:ext cx="8229600" cy="270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379485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2047" y="205980"/>
            <a:ext cx="8641977" cy="52688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3083" y="793377"/>
            <a:ext cx="8633012" cy="32272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63513" y="4654154"/>
            <a:ext cx="8516937" cy="447675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33083" y="4061012"/>
            <a:ext cx="8624047" cy="209637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/>
              <a:t>Insert p-values, abbreviations and footnote text here</a:t>
            </a:r>
          </a:p>
        </p:txBody>
      </p:sp>
    </p:spTree>
    <p:extLst>
      <p:ext uri="{BB962C8B-B14F-4D97-AF65-F5344CB8AC3E}">
        <p14:creationId xmlns:p14="http://schemas.microsoft.com/office/powerpoint/2010/main" val="27738633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8"/>
            <a:ext cx="8229600" cy="65463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4648201"/>
            <a:ext cx="8534400" cy="441722"/>
          </a:xfrm>
        </p:spPr>
        <p:txBody>
          <a:bodyPr lIns="0" tIns="27000" rIns="27000" bIns="27000" anchor="b">
            <a:noAutofit/>
          </a:bodyPr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074459"/>
            <a:ext cx="8229600" cy="209637"/>
          </a:xfrm>
        </p:spPr>
        <p:txBody>
          <a:bodyPr lIns="0" tIns="27000" rIns="27000" bIns="27000" anchor="b">
            <a:noAutofit/>
          </a:bodyPr>
          <a:lstStyle>
            <a:lvl1pPr marL="0" indent="0"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Insert p-values, abbreviations and footnote text here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48236" y="911036"/>
            <a:ext cx="8229600" cy="3240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277473"/>
            <a:ext cx="8229600" cy="2729753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929218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00" y="1026000"/>
            <a:ext cx="8136000" cy="318600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>
                <a:solidFill>
                  <a:srgbClr val="7F7F7F"/>
                </a:solidFill>
              </a:rPr>
              <a:pPr/>
              <a:t>‹#›</a:t>
            </a:fld>
            <a:endParaRPr lang="en-GB" dirty="0">
              <a:solidFill>
                <a:srgbClr val="7F7F7F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200"/>
            </a:lvl1pPr>
          </a:lstStyle>
          <a:p>
            <a:pPr lvl="0"/>
            <a:r>
              <a:rPr lang="en-GB" noProof="0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GB" noProof="0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54690990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0" y="943873"/>
            <a:ext cx="8229600" cy="3456000"/>
          </a:xfrm>
        </p:spPr>
        <p:txBody>
          <a:bodyPr/>
          <a:lstStyle>
            <a:lvl1pPr>
              <a:defRPr b="0"/>
            </a:lvl1pPr>
            <a:lvl2pPr>
              <a:spcBef>
                <a:spcPts val="600"/>
              </a:spcBef>
              <a:defRPr sz="1600" b="0"/>
            </a:lvl2pPr>
            <a:lvl3pPr>
              <a:spcBef>
                <a:spcPts val="600"/>
              </a:spcBef>
              <a:defRPr sz="1400" b="0"/>
            </a:lvl3pPr>
            <a:lvl4pPr>
              <a:spcBef>
                <a:spcPts val="600"/>
              </a:spcBef>
              <a:defRPr sz="1400" b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61BD23-AB1E-9C46-8E6B-EABCEB698DB0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 dirty="0">
              <a:solidFill>
                <a:srgbClr val="B51C12"/>
              </a:solidFill>
            </a:endParaRPr>
          </a:p>
        </p:txBody>
      </p:sp>
      <p:sp>
        <p:nvSpPr>
          <p:cNvPr id="12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20" name="Grupper 19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21" name="Rektangel 20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Tekstboks 21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grpSp>
        <p:nvGrpSpPr>
          <p:cNvPr id="39" name="Group 23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/>
          <p:cNvGrpSpPr>
            <a:grpSpLocks/>
          </p:cNvGrpSpPr>
          <p:nvPr userDrawn="1">
            <p:custDataLst>
              <p:tags r:id="rId3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" name="Group 23"/>
          <p:cNvGrpSpPr>
            <a:grpSpLocks/>
          </p:cNvGrpSpPr>
          <p:nvPr userDrawn="1">
            <p:custDataLst>
              <p:tags r:id="rId4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49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 23"/>
          <p:cNvGrpSpPr>
            <a:grpSpLocks/>
          </p:cNvGrpSpPr>
          <p:nvPr userDrawn="1">
            <p:custDataLst>
              <p:tags r:id="rId5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5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" name="Group 23"/>
          <p:cNvGrpSpPr>
            <a:grpSpLocks/>
          </p:cNvGrpSpPr>
          <p:nvPr userDrawn="1">
            <p:custDataLst>
              <p:tags r:id="rId6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5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" name="Group 23"/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5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Group 23"/>
          <p:cNvGrpSpPr>
            <a:grpSpLocks/>
          </p:cNvGrpSpPr>
          <p:nvPr userDrawn="1">
            <p:custDataLst>
              <p:tags r:id="rId8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 23"/>
          <p:cNvGrpSpPr>
            <a:grpSpLocks/>
          </p:cNvGrpSpPr>
          <p:nvPr userDrawn="1">
            <p:custDataLst>
              <p:tags r:id="rId9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" name="Group 23"/>
          <p:cNvGrpSpPr>
            <a:grpSpLocks/>
          </p:cNvGrpSpPr>
          <p:nvPr userDrawn="1">
            <p:custDataLst>
              <p:tags r:id="rId10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6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" name="Group 23"/>
          <p:cNvGrpSpPr>
            <a:grpSpLocks/>
          </p:cNvGrpSpPr>
          <p:nvPr userDrawn="1">
            <p:custDataLst>
              <p:tags r:id="rId11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6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23"/>
          <p:cNvGrpSpPr>
            <a:grpSpLocks/>
          </p:cNvGrpSpPr>
          <p:nvPr userDrawn="1">
            <p:custDataLst>
              <p:tags r:id="rId12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6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0" name="Group 23"/>
          <p:cNvGrpSpPr>
            <a:grpSpLocks/>
          </p:cNvGrpSpPr>
          <p:nvPr userDrawn="1">
            <p:custDataLst>
              <p:tags r:id="rId13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71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3" name="Billede 72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2840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618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45167"/>
            <a:ext cx="8229600" cy="3294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362360-6B03-CC46-82BC-1363C52CF1EE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>
              <a:solidFill>
                <a:srgbClr val="B51C12"/>
              </a:solidFill>
            </a:endParaRPr>
          </a:p>
        </p:txBody>
      </p:sp>
      <p:sp>
        <p:nvSpPr>
          <p:cNvPr id="12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 userDrawn="1"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18" name="Grupper 17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19" name="Rektangel 18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kstboks 19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grpSp>
        <p:nvGrpSpPr>
          <p:cNvPr id="39" name="Group 23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/>
          <p:cNvGrpSpPr>
            <a:grpSpLocks/>
          </p:cNvGrpSpPr>
          <p:nvPr userDrawn="1">
            <p:custDataLst>
              <p:tags r:id="rId3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" name="Group 23"/>
          <p:cNvGrpSpPr>
            <a:grpSpLocks/>
          </p:cNvGrpSpPr>
          <p:nvPr userDrawn="1">
            <p:custDataLst>
              <p:tags r:id="rId4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49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 23"/>
          <p:cNvGrpSpPr>
            <a:grpSpLocks/>
          </p:cNvGrpSpPr>
          <p:nvPr userDrawn="1">
            <p:custDataLst>
              <p:tags r:id="rId5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5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" name="Group 23"/>
          <p:cNvGrpSpPr>
            <a:grpSpLocks/>
          </p:cNvGrpSpPr>
          <p:nvPr userDrawn="1">
            <p:custDataLst>
              <p:tags r:id="rId6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5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" name="Group 23"/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5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Group 23"/>
          <p:cNvGrpSpPr>
            <a:grpSpLocks/>
          </p:cNvGrpSpPr>
          <p:nvPr userDrawn="1">
            <p:custDataLst>
              <p:tags r:id="rId8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 23"/>
          <p:cNvGrpSpPr>
            <a:grpSpLocks/>
          </p:cNvGrpSpPr>
          <p:nvPr userDrawn="1">
            <p:custDataLst>
              <p:tags r:id="rId9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" name="Group 23"/>
          <p:cNvGrpSpPr>
            <a:grpSpLocks/>
          </p:cNvGrpSpPr>
          <p:nvPr userDrawn="1">
            <p:custDataLst>
              <p:tags r:id="rId10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6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" name="Group 23"/>
          <p:cNvGrpSpPr>
            <a:grpSpLocks/>
          </p:cNvGrpSpPr>
          <p:nvPr userDrawn="1">
            <p:custDataLst>
              <p:tags r:id="rId11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6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23"/>
          <p:cNvGrpSpPr>
            <a:grpSpLocks/>
          </p:cNvGrpSpPr>
          <p:nvPr userDrawn="1">
            <p:custDataLst>
              <p:tags r:id="rId12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6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0" name="Group 23"/>
          <p:cNvGrpSpPr>
            <a:grpSpLocks/>
          </p:cNvGrpSpPr>
          <p:nvPr userDrawn="1">
            <p:custDataLst>
              <p:tags r:id="rId13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71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3" name="Billede 72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62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114A589-2EA9-D345-A49C-A00FD1F571D2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>
              <a:solidFill>
                <a:srgbClr val="B51C12"/>
              </a:solidFill>
            </a:endParaRPr>
          </a:p>
        </p:txBody>
      </p:sp>
      <p:sp>
        <p:nvSpPr>
          <p:cNvPr id="11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 userDrawn="1"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6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17" name="Grupper 16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18" name="Rektangel 17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9" name="Tekstboks 18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pic>
        <p:nvPicPr>
          <p:cNvPr id="15" name="Billede 14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9976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901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68" r:id="rId1"/>
    <p:sldLayoutId id="2147487569" r:id="rId2"/>
    <p:sldLayoutId id="2147487570" r:id="rId3"/>
    <p:sldLayoutId id="2147487571" r:id="rId4"/>
    <p:sldLayoutId id="2147487572" r:id="rId5"/>
    <p:sldLayoutId id="2147487573" r:id="rId6"/>
    <p:sldLayoutId id="2147487574" r:id="rId7"/>
    <p:sldLayoutId id="2147487575" r:id="rId8"/>
    <p:sldLayoutId id="2147487576" r:id="rId9"/>
    <p:sldLayoutId id="2147487577" r:id="rId10"/>
    <p:sldLayoutId id="2147487578" r:id="rId11"/>
    <p:sldLayoutId id="2147487579" r:id="rId12"/>
    <p:sldLayoutId id="2147487580" r:id="rId13"/>
    <p:sldLayoutId id="2147487581" r:id="rId14"/>
    <p:sldLayoutId id="2147487582" r:id="rId15"/>
    <p:sldLayoutId id="2147487583" r:id="rId16"/>
    <p:sldLayoutId id="2147487584" r:id="rId17"/>
    <p:sldLayoutId id="2147487585" r:id="rId18"/>
    <p:sldLayoutId id="2147487586" r:id="rId19"/>
    <p:sldLayoutId id="2147487587" r:id="rId20"/>
    <p:sldLayoutId id="2147487588" r:id="rId21"/>
    <p:sldLayoutId id="2147487589" r:id="rId22"/>
    <p:sldLayoutId id="2147487590" r:id="rId23"/>
    <p:sldLayoutId id="2147487591" r:id="rId24"/>
    <p:sldLayoutId id="2147487592" r:id="rId25"/>
    <p:sldLayoutId id="2147487593" r:id="rId26"/>
    <p:sldLayoutId id="2147487594" r:id="rId27"/>
    <p:sldLayoutId id="2147487595" r:id="rId28"/>
    <p:sldLayoutId id="2147487596" r:id="rId29"/>
    <p:sldLayoutId id="2147487597" r:id="rId30"/>
    <p:sldLayoutId id="2147487598" r:id="rId31"/>
    <p:sldLayoutId id="2147487599" r:id="rId32"/>
    <p:sldLayoutId id="2147487600" r:id="rId33"/>
    <p:sldLayoutId id="2147487601" r:id="rId34"/>
    <p:sldLayoutId id="2147487602" r:id="rId35"/>
    <p:sldLayoutId id="2147487603" r:id="rId36"/>
    <p:sldLayoutId id="2147487604" r:id="rId37"/>
    <p:sldLayoutId id="2147487605" r:id="rId38"/>
    <p:sldLayoutId id="2147487606" r:id="rId39"/>
    <p:sldLayoutId id="2147487607" r:id="rId40"/>
    <p:sldLayoutId id="2147487608" r:id="rId41"/>
    <p:sldLayoutId id="2147487566" r:id="rId42"/>
    <p:sldLayoutId id="2147487440" r:id="rId43"/>
    <p:sldLayoutId id="2147487442" r:id="rId44"/>
    <p:sldLayoutId id="2147487443" r:id="rId45"/>
    <p:sldLayoutId id="2147487444" r:id="rId46"/>
    <p:sldLayoutId id="2147487501" r:id="rId47"/>
    <p:sldLayoutId id="2147487480" r:id="rId48"/>
    <p:sldLayoutId id="2147487481" r:id="rId49"/>
    <p:sldLayoutId id="2147487482" r:id="rId50"/>
  </p:sldLayoutIdLst>
  <p:transition spd="slow">
    <p:fade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Schizophrenia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" y="682670"/>
            <a:ext cx="6910388" cy="249299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The burden of schizophrenia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>
          <a:xfrm>
            <a:off x="539750" y="1143000"/>
            <a:ext cx="7139434" cy="3231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tx1"/>
                </a:solidFill>
              </a:rPr>
              <a:t>Schizophrenia is among the 20 leading causes of disability with a worldwide prevalence of more than 21 million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tx1"/>
                </a:solidFill>
              </a:rPr>
              <a:t>The lifetime prevalence of schizophrenia ranges from 0.3% to 0.7%</a:t>
            </a:r>
            <a:r>
              <a:rPr lang="en-GB" sz="1800" baseline="30000" dirty="0">
                <a:solidFill>
                  <a:schemeClr val="tx1"/>
                </a:solidFill>
              </a:rPr>
              <a:t>2</a:t>
            </a:r>
            <a:endParaRPr lang="en-GB" altLang="en-US" sz="1800" baseline="30000" dirty="0">
              <a:solidFill>
                <a:schemeClr val="tx1"/>
              </a:solidFill>
            </a:endParaRPr>
          </a:p>
          <a:p>
            <a:pPr marL="381477">
              <a:lnSpc>
                <a:spcPct val="100000"/>
              </a:lnSpc>
              <a:buClr>
                <a:schemeClr val="accent3"/>
              </a:buClr>
            </a:pPr>
            <a:r>
              <a:rPr lang="en-US" altLang="en-US" sz="1800" dirty="0">
                <a:solidFill>
                  <a:schemeClr val="tx1"/>
                </a:solidFill>
              </a:rPr>
              <a:t>Incidence: 17-54 per 100.000 per year</a:t>
            </a:r>
            <a:r>
              <a:rPr lang="en-GB" sz="1800" baseline="30000" dirty="0">
                <a:solidFill>
                  <a:schemeClr val="tx1"/>
                </a:solidFill>
              </a:rPr>
              <a:t>2</a:t>
            </a:r>
            <a:endParaRPr lang="en-US" baseline="30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tx1"/>
                </a:solidFill>
              </a:rPr>
              <a:t>A recent systematic review noted a global, age-standardized point prevalence of schizophrenia estimated at 0.28%</a:t>
            </a:r>
            <a:r>
              <a:rPr lang="en-GB" sz="1800" baseline="30000" dirty="0">
                <a:solidFill>
                  <a:schemeClr val="tx1"/>
                </a:solidFill>
              </a:rPr>
              <a:t>3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tx1"/>
                </a:solidFill>
              </a:rPr>
              <a:t>Less than 50% of persons with schizophrenia receive appropriate care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tx1"/>
                </a:solidFill>
              </a:rPr>
              <a:t>1/3 do not get an accurate diagnosis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DD210-497D-4FE9-BCB3-8E2D5A710B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World Health Organization. Schizophrenia fact sheet. 2016. (http://www.who.int/mediacentre/factsheets/fs397/en/)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American Psychiatric Association. Diagnostic and Statistical Manual of Mental Disorders. Fifth Edition.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FJ.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Schizophr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Bull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2018;44(6): 1195-1203.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9735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Lundbeck Master 2012_v1</Template>
  <TotalTime>95</TotalTime>
  <Words>169</Words>
  <Application>Microsoft Office PowerPoint</Application>
  <PresentationFormat>On-screen Show (16:9)</PresentationFormat>
  <Paragraphs>13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The burden of schizophrenia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883</cp:revision>
  <cp:lastPrinted>2019-03-08T14:25:58Z</cp:lastPrinted>
  <dcterms:created xsi:type="dcterms:W3CDTF">2015-03-27T12:02:31Z</dcterms:created>
  <dcterms:modified xsi:type="dcterms:W3CDTF">2022-02-23T12:22:30Z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